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4" autoAdjust="0"/>
  </p:normalViewPr>
  <p:slideViewPr>
    <p:cSldViewPr>
      <p:cViewPr varScale="1">
        <p:scale>
          <a:sx n="74" d="100"/>
          <a:sy n="74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00635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56410"/>
            <a:ext cx="6400800" cy="1752600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 descr="C:\Users\Petunia\Desktop\KARTKA Z KALENDARZ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 bwMode="auto">
          <a:xfrm>
            <a:off x="0" y="-23827"/>
            <a:ext cx="9144000" cy="688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071461" y="5198"/>
            <a:ext cx="356296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24</a:t>
            </a: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CZERWCA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CHORYCH NA OSTEOPOROZĘ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36510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W </a:t>
            </a:r>
            <a:r>
              <a:rPr lang="pl-PL" b="1" i="1" dirty="0">
                <a:solidFill>
                  <a:schemeClr val="bg1"/>
                </a:solidFill>
              </a:rPr>
              <a:t>Unii Europejskiej z powodu osteoporozy co 30 sekund dochodzi do </a:t>
            </a:r>
            <a:r>
              <a:rPr lang="pl-PL" b="1" i="1" dirty="0" smtClean="0">
                <a:solidFill>
                  <a:schemeClr val="bg1"/>
                </a:solidFill>
              </a:rPr>
              <a:t>złamania. </a:t>
            </a: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W Polsce ponad 25% populacji </a:t>
            </a:r>
            <a:r>
              <a:rPr lang="pl-PL" b="1" i="1" dirty="0">
                <a:solidFill>
                  <a:schemeClr val="bg1"/>
                </a:solidFill>
              </a:rPr>
              <a:t>po 50. roku życia jest zagrożone złamaniami </a:t>
            </a:r>
            <a:endParaRPr lang="pl-PL" b="1" i="1" dirty="0" smtClean="0">
              <a:solidFill>
                <a:schemeClr val="bg1"/>
              </a:solidFill>
            </a:endParaRP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z powodu osteoporozy.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4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>
          <a:xfrm>
            <a:off x="0" y="-23827"/>
            <a:ext cx="9144000" cy="688182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071461" y="5198"/>
            <a:ext cx="356296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27</a:t>
            </a: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CZERWCA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CUKRZYCY (DZIEŃ DIABETYKA)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36510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i="1" dirty="0">
                <a:solidFill>
                  <a:schemeClr val="bg1"/>
                </a:solidFill>
              </a:rPr>
              <a:t>Co 5 sekund na świecie diagnozuje się cukrzycę u kolejnej osoby.</a:t>
            </a:r>
          </a:p>
          <a:p>
            <a:pPr algn="ctr"/>
            <a:r>
              <a:rPr lang="pl-PL" b="1" i="1" dirty="0">
                <a:solidFill>
                  <a:schemeClr val="bg1"/>
                </a:solidFill>
              </a:rPr>
              <a:t>Co 7 sekund ktoś umiera z powodu jej powikłań</a:t>
            </a:r>
            <a:r>
              <a:rPr lang="pl-PL" b="1" i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W Polsce około </a:t>
            </a:r>
            <a:r>
              <a:rPr lang="pl-PL" b="1" i="1" dirty="0">
                <a:solidFill>
                  <a:schemeClr val="bg1"/>
                </a:solidFill>
              </a:rPr>
              <a:t>3 </a:t>
            </a:r>
            <a:r>
              <a:rPr lang="pl-PL" b="1" i="1" dirty="0" smtClean="0">
                <a:solidFill>
                  <a:schemeClr val="bg1"/>
                </a:solidFill>
              </a:rPr>
              <a:t>mln osób </a:t>
            </a:r>
            <a:r>
              <a:rPr lang="pl-PL" b="1" i="1" dirty="0">
                <a:solidFill>
                  <a:schemeClr val="bg1"/>
                </a:solidFill>
              </a:rPr>
              <a:t>ma cukrzycę, </a:t>
            </a:r>
            <a:r>
              <a:rPr lang="pl-PL" b="1" i="1" dirty="0" smtClean="0">
                <a:solidFill>
                  <a:schemeClr val="bg1"/>
                </a:solidFill>
              </a:rPr>
              <a:t>prawdopodobnie 1 mln jeszcze o tym </a:t>
            </a:r>
            <a:r>
              <a:rPr lang="pl-PL" b="1" i="1" dirty="0">
                <a:solidFill>
                  <a:schemeClr val="bg1"/>
                </a:solidFill>
              </a:rPr>
              <a:t>nie </a:t>
            </a:r>
            <a:r>
              <a:rPr lang="pl-PL" b="1" i="1" dirty="0" smtClean="0">
                <a:solidFill>
                  <a:schemeClr val="bg1"/>
                </a:solidFill>
              </a:rPr>
              <a:t>wie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23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00635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56410"/>
            <a:ext cx="6400800" cy="1752600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 descr="C:\Users\Petunia\Desktop\KARTKA Z KALENDARZ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 bwMode="auto">
          <a:xfrm>
            <a:off x="0" y="-23827"/>
            <a:ext cx="9144000" cy="688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585607" y="5198"/>
            <a:ext cx="253466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11</a:t>
            </a:r>
            <a:endParaRPr lang="pl-PL" sz="16600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LIPCA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</a:t>
            </a:r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LUDNOŚCI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36510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Światowy Dzień Ludności ustanowiono w rocznicę </a:t>
            </a:r>
            <a:r>
              <a:rPr lang="pl-PL" b="1" i="1" dirty="0">
                <a:solidFill>
                  <a:schemeClr val="bg1"/>
                </a:solidFill>
              </a:rPr>
              <a:t>tzw. Dnia Pięciu Miliardów obchodzoną w 1987 roku, kiedy to liczba </a:t>
            </a:r>
            <a:r>
              <a:rPr lang="pl-PL" b="1" i="1" dirty="0" smtClean="0">
                <a:solidFill>
                  <a:schemeClr val="bg1"/>
                </a:solidFill>
              </a:rPr>
              <a:t>ludności świata osiągnęła pięć miliardów</a:t>
            </a: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11 lipca 1971 urodził się polski dziennikar</a:t>
            </a:r>
            <a:r>
              <a:rPr lang="pl-PL" b="1" i="1" dirty="0" smtClean="0">
                <a:solidFill>
                  <a:schemeClr val="bg1"/>
                </a:solidFill>
              </a:rPr>
              <a:t>z Piotr Kraśko 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>
          <a:xfrm>
            <a:off x="-14584" y="-23827"/>
            <a:ext cx="9144000" cy="688182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432520" y="5198"/>
            <a:ext cx="284084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1</a:t>
            </a:r>
            <a:endParaRPr lang="pl-PL" sz="16600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SIERPNIA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</a:t>
            </a:r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KARMIENIA PIERSIĄ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36510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i="1" dirty="0" smtClean="0">
              <a:solidFill>
                <a:schemeClr val="bg1"/>
              </a:solidFill>
            </a:endParaRPr>
          </a:p>
          <a:p>
            <a:pPr algn="ctr"/>
            <a:r>
              <a:rPr lang="pl-PL" b="1" i="1" dirty="0">
                <a:solidFill>
                  <a:schemeClr val="bg1"/>
                </a:solidFill>
              </a:rPr>
              <a:t>Karmienie piersią pomaga zapobiegać nowotworom i zmniejsza ryzyko osteoporozy.</a:t>
            </a:r>
            <a:r>
              <a:rPr lang="pl-PL" b="1" i="1" dirty="0" smtClean="0">
                <a:solidFill>
                  <a:schemeClr val="bg1"/>
                </a:solidFill>
              </a:rPr>
              <a:t> </a:t>
            </a:r>
            <a:r>
              <a:rPr lang="pl-PL" b="1" i="1" dirty="0">
                <a:solidFill>
                  <a:schemeClr val="bg1"/>
                </a:solidFill>
              </a:rPr>
              <a:t>Podczas karmienia piersią </a:t>
            </a:r>
            <a:r>
              <a:rPr lang="pl-PL" b="1" i="1" dirty="0" smtClean="0">
                <a:solidFill>
                  <a:schemeClr val="bg1"/>
                </a:solidFill>
              </a:rPr>
              <a:t>spala się </a:t>
            </a:r>
            <a:r>
              <a:rPr lang="pl-PL" b="1" i="1" dirty="0">
                <a:solidFill>
                  <a:schemeClr val="bg1"/>
                </a:solidFill>
              </a:rPr>
              <a:t>do 500 kalorii </a:t>
            </a:r>
            <a:r>
              <a:rPr lang="pl-PL" b="1" i="1" dirty="0" smtClean="0">
                <a:solidFill>
                  <a:schemeClr val="bg1"/>
                </a:solidFill>
              </a:rPr>
              <a:t>dziennie, a przeciętny czas karmienia piersią wynosi 16 minut. </a:t>
            </a:r>
          </a:p>
          <a:p>
            <a:pPr algn="ctr"/>
            <a:endParaRPr lang="pl-PL" b="1" i="1" dirty="0" smtClean="0">
              <a:solidFill>
                <a:schemeClr val="bg1"/>
              </a:solidFill>
            </a:endParaRPr>
          </a:p>
          <a:p>
            <a:pPr algn="ctr"/>
            <a:r>
              <a:rPr lang="pl-PL" dirty="0" smtClean="0"/>
              <a:t> </a:t>
            </a:r>
            <a:endParaRPr lang="pl-PL" b="1" i="1" dirty="0">
              <a:solidFill>
                <a:schemeClr val="bg1"/>
              </a:solidFill>
            </a:endParaRP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 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2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00635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56410"/>
            <a:ext cx="6400800" cy="1752600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 descr="C:\Users\Petunia\Desktop\KARTKA Z KALENDARZ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 bwMode="auto">
          <a:xfrm>
            <a:off x="0" y="-23827"/>
            <a:ext cx="9144000" cy="688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144782" y="5198"/>
            <a:ext cx="341632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12</a:t>
            </a:r>
            <a:endParaRPr lang="pl-PL" sz="16600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WRZEŚNIA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ZDROWIA JAMY USTNEJ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531168" y="433688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W Polsce aż </a:t>
            </a:r>
            <a:r>
              <a:rPr lang="pl-PL" b="1" i="1" dirty="0">
                <a:solidFill>
                  <a:schemeClr val="bg1"/>
                </a:solidFill>
              </a:rPr>
              <a:t>99,9% Polaków w wieku 35-44 lat ma próchnicę </a:t>
            </a:r>
            <a:r>
              <a:rPr lang="pl-PL" b="1" i="1" dirty="0" smtClean="0">
                <a:solidFill>
                  <a:schemeClr val="bg1"/>
                </a:solidFill>
              </a:rPr>
              <a:t>zębów.</a:t>
            </a:r>
          </a:p>
          <a:p>
            <a:pPr algn="ctr"/>
            <a:r>
              <a:rPr lang="pl-PL" b="1" i="1" dirty="0">
                <a:solidFill>
                  <a:schemeClr val="bg1"/>
                </a:solidFill>
              </a:rPr>
              <a:t>Procesy </a:t>
            </a:r>
            <a:r>
              <a:rPr lang="pl-PL" b="1" i="1" dirty="0" smtClean="0">
                <a:solidFill>
                  <a:schemeClr val="bg1"/>
                </a:solidFill>
              </a:rPr>
              <a:t>zapalne zębów </a:t>
            </a:r>
            <a:r>
              <a:rPr lang="pl-PL" b="1" i="1" dirty="0">
                <a:solidFill>
                  <a:schemeClr val="bg1"/>
                </a:solidFill>
              </a:rPr>
              <a:t>są jednym z czynników ryzyka miażdżycy i </a:t>
            </a:r>
            <a:r>
              <a:rPr lang="pl-PL" b="1" i="1" dirty="0" smtClean="0">
                <a:solidFill>
                  <a:schemeClr val="bg1"/>
                </a:solidFill>
              </a:rPr>
              <a:t>nowotworów i mają istotny wpływ na funkcjonowanie całego organizmu zarówno fizycznie, jak i psychicznie.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>
          <a:xfrm>
            <a:off x="-14584" y="-23827"/>
            <a:ext cx="9144000" cy="688182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3144781" y="5198"/>
            <a:ext cx="341632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15</a:t>
            </a:r>
            <a:endParaRPr lang="pl-PL" sz="16600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WRZEŚNIA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EUROPEJSKI </a:t>
            </a:r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DZIEŃ PROSTATY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220878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 smtClean="0">
              <a:solidFill>
                <a:schemeClr val="bg1"/>
              </a:solidFill>
            </a:endParaRP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W Polsce rak prostaty jest rozpoznawany u 10 000 mężczyzn rocznie.</a:t>
            </a: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Rak gruczołu krokowego (prostaty) plasuje </a:t>
            </a:r>
            <a:r>
              <a:rPr lang="pl-PL" b="1" i="1" dirty="0">
                <a:solidFill>
                  <a:schemeClr val="bg1"/>
                </a:solidFill>
              </a:rPr>
              <a:t>się drugim miejscu - pod względem częstości występowania – wśród nowotworów złośliwych</a:t>
            </a:r>
            <a:r>
              <a:rPr lang="pl-PL" b="1" i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pl-PL" b="1" i="1" dirty="0" smtClean="0">
              <a:solidFill>
                <a:schemeClr val="bg1"/>
              </a:solidFill>
            </a:endParaRPr>
          </a:p>
          <a:p>
            <a:pPr algn="ctr"/>
            <a:r>
              <a:rPr lang="pl-PL" dirty="0" smtClean="0"/>
              <a:t> </a:t>
            </a:r>
            <a:endParaRPr lang="pl-PL" b="1" i="1" dirty="0">
              <a:solidFill>
                <a:schemeClr val="bg1"/>
              </a:solidFill>
            </a:endParaRPr>
          </a:p>
          <a:p>
            <a:pPr algn="ctr"/>
            <a:r>
              <a:rPr lang="pl-PL" b="1" i="1" dirty="0" smtClean="0">
                <a:solidFill>
                  <a:schemeClr val="bg1"/>
                </a:solidFill>
              </a:rPr>
              <a:t> 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00635"/>
            <a:ext cx="7772400" cy="1470025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56410"/>
            <a:ext cx="6400800" cy="1752600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 descr="C:\Users\Petunia\Desktop\KARTKA Z KALENDARZ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40"/>
          <a:stretch/>
        </p:blipFill>
        <p:spPr bwMode="auto">
          <a:xfrm>
            <a:off x="0" y="-23827"/>
            <a:ext cx="9144000" cy="688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144782" y="5198"/>
            <a:ext cx="341632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600" dirty="0" smtClean="0">
                <a:solidFill>
                  <a:schemeClr val="bg1"/>
                </a:solidFill>
                <a:latin typeface="Bell MT" panose="02020503060305020303" pitchFamily="18" charset="0"/>
              </a:rPr>
              <a:t>21</a:t>
            </a:r>
            <a:endParaRPr lang="pl-PL" sz="16600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pl-PL" sz="5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WRZEŚNIA</a:t>
            </a:r>
            <a:endParaRPr lang="pl-PL" sz="5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3196" y="3496021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Bell MT" panose="02020503060305020303" pitchFamily="18" charset="0"/>
              </a:rPr>
              <a:t>ŚWIATOWY DZIEŃ CHOROBY ALZHEIMERA</a:t>
            </a:r>
            <a:endParaRPr lang="pl-PL" sz="24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1043608" y="3957686"/>
            <a:ext cx="75884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61374" y="4365104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i="1" dirty="0" smtClean="0">
              <a:solidFill>
                <a:schemeClr val="bg1"/>
              </a:solidFill>
            </a:endParaRPr>
          </a:p>
          <a:p>
            <a:pPr algn="ctr"/>
            <a:r>
              <a:rPr lang="pl-PL" b="1" i="1" dirty="0">
                <a:solidFill>
                  <a:schemeClr val="bg1"/>
                </a:solidFill>
              </a:rPr>
              <a:t>Choroba Alzheimera dotyka ok. 14 mln ludzi na </a:t>
            </a:r>
            <a:r>
              <a:rPr lang="pl-PL" b="1" i="1" dirty="0" smtClean="0">
                <a:solidFill>
                  <a:schemeClr val="bg1"/>
                </a:solidFill>
              </a:rPr>
              <a:t>świecie, </a:t>
            </a:r>
            <a:r>
              <a:rPr lang="pl-PL" b="1" i="1" dirty="0">
                <a:solidFill>
                  <a:schemeClr val="bg1"/>
                </a:solidFill>
              </a:rPr>
              <a:t>w</a:t>
            </a:r>
            <a:r>
              <a:rPr lang="pl-PL" b="1" i="1" dirty="0" smtClean="0">
                <a:solidFill>
                  <a:schemeClr val="bg1"/>
                </a:solidFill>
              </a:rPr>
              <a:t> </a:t>
            </a:r>
            <a:r>
              <a:rPr lang="pl-PL" b="1" i="1" dirty="0">
                <a:solidFill>
                  <a:schemeClr val="bg1"/>
                </a:solidFill>
              </a:rPr>
              <a:t>Polsce - ok. 250 tys. Za 50 lat te liczby się </a:t>
            </a:r>
            <a:r>
              <a:rPr lang="pl-PL" b="1" i="1" dirty="0" smtClean="0">
                <a:solidFill>
                  <a:schemeClr val="bg1"/>
                </a:solidFill>
              </a:rPr>
              <a:t>podwoją.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b="1" i="1" dirty="0" smtClean="0">
                <a:solidFill>
                  <a:schemeClr val="bg1"/>
                </a:solidFill>
              </a:rPr>
              <a:t>Naukowcy </a:t>
            </a:r>
            <a:r>
              <a:rPr lang="pl-PL" b="1" i="1" dirty="0">
                <a:solidFill>
                  <a:schemeClr val="bg1"/>
                </a:solidFill>
              </a:rPr>
              <a:t>odkryli, że jedno z białek krążących we krwi informuje o </a:t>
            </a:r>
            <a:r>
              <a:rPr lang="pl-PL" b="1" i="1" dirty="0" smtClean="0">
                <a:solidFill>
                  <a:schemeClr val="bg1"/>
                </a:solidFill>
              </a:rPr>
              <a:t>postępującym upośledzeniu funkcji mózgu u osób starszych, nadal nie ma jednak skutecznych metod terapii. </a:t>
            </a:r>
            <a:r>
              <a:rPr lang="pl-PL" b="1" i="1" dirty="0">
                <a:solidFill>
                  <a:schemeClr val="bg1"/>
                </a:solidFill>
              </a:rPr>
              <a:t/>
            </a:r>
            <a:br>
              <a:rPr lang="pl-PL" b="1" i="1" dirty="0">
                <a:solidFill>
                  <a:schemeClr val="bg1"/>
                </a:solidFill>
              </a:rPr>
            </a:br>
            <a:endParaRPr lang="pl-PL" b="1" i="1" dirty="0">
              <a:solidFill>
                <a:schemeClr val="bg1"/>
              </a:solidFill>
            </a:endParaRPr>
          </a:p>
          <a:p>
            <a:pPr algn="ctr"/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48" y="6108326"/>
            <a:ext cx="1261419" cy="520208"/>
          </a:xfrm>
          <a:prstGeom prst="rect">
            <a:avLst/>
          </a:prstGeom>
          <a:noFill/>
          <a:ln>
            <a:noFill/>
          </a:ln>
          <a:effectLst/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ole tekstowe 15"/>
          <p:cNvSpPr txBox="1"/>
          <p:nvPr/>
        </p:nvSpPr>
        <p:spPr>
          <a:xfrm>
            <a:off x="4967536" y="6444630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dirty="0" smtClean="0">
                <a:solidFill>
                  <a:schemeClr val="bg1"/>
                </a:solidFill>
              </a:rPr>
              <a:t>INSTYTUT PRAW PACJENTA I EDUKACJI ZDROWOTNEJ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322</Words>
  <Application>Microsoft Office PowerPoint</Application>
  <PresentationFormat>Pokaz na ekranie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Bell MT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Petunia</dc:creator>
  <cp:lastModifiedBy>Gray Hare</cp:lastModifiedBy>
  <cp:revision>15</cp:revision>
  <dcterms:created xsi:type="dcterms:W3CDTF">2015-06-18T09:31:28Z</dcterms:created>
  <dcterms:modified xsi:type="dcterms:W3CDTF">2015-06-18T15:12:59Z</dcterms:modified>
</cp:coreProperties>
</file>